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C57A5D-A179-4113-B89B-2AF5247FEEEF}">
  <a:tblStyle styleId="{61C57A5D-A179-4113-B89B-2AF5247FE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68" Type="http://schemas.openxmlformats.org/officeDocument/2006/relationships/font" Target="fonts/OpenSans-bold.fntdata"/><Relationship Id="rId23" Type="http://schemas.openxmlformats.org/officeDocument/2006/relationships/slide" Target="slides/slide17.xml"/><Relationship Id="rId67" Type="http://schemas.openxmlformats.org/officeDocument/2006/relationships/font" Target="fonts/OpenSans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624097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3624097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624097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3624097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3624097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3624097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36240971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36240971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3624097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3624097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36240971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36240971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36240971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36240971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36240971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3624097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36240971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36240971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6240971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36240971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968e0f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e968e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36240971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36240971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36240971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36240971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36240971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36240971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36240971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36240971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36240971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36240971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36240971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36240971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36240971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36240971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36240971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36240971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36240971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36240971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6240971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6240971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36bbc4a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36bbc4a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44cc579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44cc579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36240971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36240971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36240971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36240971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36240971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36240971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36240971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36240971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36240971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36240971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36240971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36240971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36240971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36240971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36240971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36240971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44cc579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44cc579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6bbc4a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6bbc4a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44cc579a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44cc579a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44cc579a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44cc579a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4cc579a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44cc579a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4cc579a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44cc579a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44cc579a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44cc579a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44cc579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44cc579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44cc579a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44cc579a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4cc579a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4cc579a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44cc579a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44cc579a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4cc579a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44cc579a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6bbc4a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6bbc4a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44cc579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44cc579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f918e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f918e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7a03ee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f7a03ee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6bbc4a6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6bbc4a6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36bbc4a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36bbc4a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6bbc4a6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36bbc4a6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624097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3624097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hyperlink" Target="https://colab.research.google.com/drive/1xUSzBVB9vfTPgxAEScXVgqhyNX6eft2g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Rjdx8lSSsbrm3CJOm63cNUJzRv24_oyP?usp=sharing" TargetMode="External"/><Relationship Id="rId4" Type="http://schemas.openxmlformats.org/officeDocument/2006/relationships/hyperlink" Target="https://colab.research.google.com/drive/1-PkAVAAFMu9K2BmoYsxQ9M_L8KIJtr4z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drive/102OEPT3sP3scSlmxLnOzOncc7DlFXcQz?usp=sharing" TargetMode="External"/><Relationship Id="rId4" Type="http://schemas.openxmlformats.org/officeDocument/2006/relationships/hyperlink" Target="https://colab.research.google.com/drive/1sli01Ep5caM2Dhm98WQA4jo0fw6jNCFD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ab.research.google.com/drive/1Hk6byZZ0oS-FHRMjC7ZNibRD5Ptpf1SP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ab.research.google.com/drive/1_zE0jnrcjhO2l15mKe2hwdJzWstoHNwr?usp=sharin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a6EZ8o5eOWWKbWJd-k5YVXUCbYJfNf0k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drive/1gu2tGgJP-mjGdZSgnmXwHRxOINLk12dw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file/d/1IIA5DXkzEyBNK80D7zInrNTLZti8VPDb/view?usp=shari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tutorialspoint.com/machine_learning_with_python" TargetMode="External"/><Relationship Id="rId4" Type="http://schemas.openxmlformats.org/officeDocument/2006/relationships/hyperlink" Target="https://research.aimultiple.com/data-augmentation/" TargetMode="External"/><Relationship Id="rId5" Type="http://schemas.openxmlformats.org/officeDocument/2006/relationships/hyperlink" Target="https://github.com/https-deeplearning-ai/tensorflow-1-public" TargetMode="External"/><Relationship Id="rId6" Type="http://schemas.openxmlformats.org/officeDocument/2006/relationships/hyperlink" Target="https://www.tensorflow.org/tutorials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ERoub447A5D3hxuIsx-JhEY2XD4VWKq-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DAY-5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21075" y="1342650"/>
            <a:ext cx="6331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200"/>
              <a:t>Classification, Transfer Learning, and Deployment</a:t>
            </a:r>
            <a:endParaRPr sz="22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93" y="4189325"/>
            <a:ext cx="501932" cy="50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550" y="4789875"/>
            <a:ext cx="3081149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61775" y="4173638"/>
            <a:ext cx="501900" cy="50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486" y="4173635"/>
            <a:ext cx="52249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507" y="4189325"/>
            <a:ext cx="404744" cy="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40" y="4173626"/>
            <a:ext cx="651013" cy="5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075" y="2172225"/>
            <a:ext cx="2270375" cy="22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Attributes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Every image has a shape (</a:t>
            </a:r>
            <a:r>
              <a:rPr b="1" lang="id" sz="1400"/>
              <a:t>width</a:t>
            </a:r>
            <a:r>
              <a:rPr lang="id" sz="1400"/>
              <a:t> and </a:t>
            </a:r>
            <a:r>
              <a:rPr b="1" lang="id" sz="1400"/>
              <a:t>height</a:t>
            </a:r>
            <a:r>
              <a:rPr lang="id" sz="1400"/>
              <a:t>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 colors of the pixel (</a:t>
            </a:r>
            <a:r>
              <a:rPr b="1" lang="id" sz="1400"/>
              <a:t>intensity</a:t>
            </a:r>
            <a:r>
              <a:rPr lang="id" sz="1400"/>
              <a:t>) is usually represented by numbers between 0-255.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Consider a </a:t>
            </a:r>
            <a:r>
              <a:rPr b="1" lang="id" sz="1400"/>
              <a:t>grayscale</a:t>
            </a:r>
            <a:r>
              <a:rPr lang="id" sz="1400"/>
              <a:t> image. The image can be represented in an array as follows.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13" y="2723875"/>
            <a:ext cx="2610075" cy="1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Attributes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Another grayscale image example.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413" y="1970475"/>
            <a:ext cx="6071275" cy="25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Attributes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conclude that grayscale images can be represented in 2D arrays.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Array shape: (width, height)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Colored images</a:t>
            </a:r>
            <a:r>
              <a:rPr lang="id" sz="1400"/>
              <a:t> have separate arrays for each channel (</a:t>
            </a:r>
            <a:r>
              <a:rPr b="1" lang="id" sz="1400"/>
              <a:t>R</a:t>
            </a:r>
            <a:r>
              <a:rPr lang="id" sz="1400"/>
              <a:t>ed, </a:t>
            </a:r>
            <a:r>
              <a:rPr b="1" lang="id" sz="1400"/>
              <a:t>G</a:t>
            </a:r>
            <a:r>
              <a:rPr lang="id" sz="1400"/>
              <a:t>reen, and </a:t>
            </a:r>
            <a:r>
              <a:rPr b="1" lang="id" sz="1400"/>
              <a:t>B</a:t>
            </a:r>
            <a:r>
              <a:rPr lang="id" sz="1400"/>
              <a:t>lue), so RGB images are represented in 3D arrays.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Array shape: (width, height, num_channels)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Attributes</a:t>
            </a:r>
            <a:endParaRPr/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An example of RGB image array.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378" y="1995750"/>
            <a:ext cx="2295350" cy="22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Attributes</a:t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It is a good practice to </a:t>
            </a:r>
            <a:r>
              <a:rPr b="1" lang="id" sz="1400"/>
              <a:t>normalize pixel values</a:t>
            </a:r>
            <a:r>
              <a:rPr lang="id" sz="1400"/>
              <a:t> from [0-255] to [0-1] when processing image using neural networks.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Neural networks process inputs using small weight values, and inputs with large integer values can </a:t>
            </a:r>
            <a:r>
              <a:rPr b="1" lang="id" sz="1200"/>
              <a:t>disrupt or slow down</a:t>
            </a:r>
            <a:r>
              <a:rPr lang="id" sz="1200"/>
              <a:t> the learning process.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Normalizing pixel values are as simple as dividing the pixel value with 255.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Fashion MNIST</a:t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dataset containing </a:t>
            </a:r>
            <a:r>
              <a:rPr b="1" lang="id" sz="1400"/>
              <a:t>70,000 images</a:t>
            </a:r>
            <a:r>
              <a:rPr lang="id" sz="1400"/>
              <a:t> spread across </a:t>
            </a:r>
            <a:r>
              <a:rPr b="1" lang="id" sz="1400"/>
              <a:t>10 different items</a:t>
            </a:r>
            <a:r>
              <a:rPr lang="id" sz="1400"/>
              <a:t> of clothing.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Each image has been scaled down to </a:t>
            </a:r>
            <a:r>
              <a:rPr b="1" lang="id" sz="1400"/>
              <a:t>28 x 28 pixels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Usually, the smaller the size the better.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Note that the image still has to </a:t>
            </a:r>
            <a:r>
              <a:rPr b="1" lang="id" sz="1200"/>
              <a:t>retain enough information</a:t>
            </a:r>
            <a:r>
              <a:rPr lang="id" sz="1200"/>
              <a:t> to differentiate each classes.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Fashion MNIST</a:t>
            </a:r>
            <a:endParaRPr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Dataset example.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38" y="1972300"/>
            <a:ext cx="3264377" cy="26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75" y="1972300"/>
            <a:ext cx="2625876" cy="262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2410100" y="4743300"/>
            <a:ext cx="50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→ go to </a:t>
            </a: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fashion_mnist.ipynb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</a:t>
            </a:r>
            <a:endParaRPr/>
          </a:p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 image processing, </a:t>
            </a:r>
            <a:r>
              <a:rPr b="1" lang="id" sz="1400"/>
              <a:t>convolution</a:t>
            </a:r>
            <a:r>
              <a:rPr lang="id" sz="1400"/>
              <a:t> is the process of transforming an image by </a:t>
            </a:r>
            <a:r>
              <a:rPr b="1" lang="id" sz="1400"/>
              <a:t>applying a kernel over each pixel and its local neighbors </a:t>
            </a:r>
            <a:r>
              <a:rPr lang="id" sz="1400"/>
              <a:t>across the entire image.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Kernel is a matrix of values whose size and values determine the transformation effect of the convolution process.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400"/>
              <a:t>Some convolutions will change the image in such a way that </a:t>
            </a:r>
            <a:r>
              <a:rPr b="1" lang="id" sz="1400"/>
              <a:t>certain features</a:t>
            </a:r>
            <a:r>
              <a:rPr lang="id" sz="1400"/>
              <a:t> in the image get </a:t>
            </a:r>
            <a:r>
              <a:rPr b="1" lang="id" sz="1400"/>
              <a:t>emphasized</a:t>
            </a:r>
            <a:r>
              <a:rPr lang="id" sz="1400"/>
              <a:t>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Convolution example.</a:t>
            </a:r>
            <a:endParaRPr sz="1400"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775" y="1926625"/>
            <a:ext cx="3462550" cy="2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</a:t>
            </a:r>
            <a:endParaRPr/>
          </a:p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Convolution example.</a:t>
            </a:r>
            <a:endParaRPr sz="1400"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7935" l="7143" r="9889" t="0"/>
          <a:stretch/>
        </p:blipFill>
        <p:spPr>
          <a:xfrm>
            <a:off x="3242738" y="1897525"/>
            <a:ext cx="4656316" cy="2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0" y="-212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Instructor</a:t>
            </a:r>
            <a:endParaRPr/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1252000" y="4054900"/>
            <a:ext cx="175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72200" y="263850"/>
            <a:ext cx="4250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Prodi Teknik Elektro, Institut Teknologi Bandung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4669000" y="1706150"/>
            <a:ext cx="4250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Certification: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IT Automation with Python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Tensorflow Developer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AWS Certified Cloud Practitioner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669000" y="2913100"/>
            <a:ext cx="42507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Student, Bangkit Academy (2021)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Engineer, PT Nomura Research Institute Indonesia (2021 - 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4672200" y="864525"/>
            <a:ext cx="4997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1427400" y="4365275"/>
            <a:ext cx="1342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l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DKI Jakarta</a:t>
            </a:r>
            <a:endParaRPr b="1" sz="1350">
              <a:solidFill>
                <a:schemeClr val="l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00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279975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75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7278650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@cynthiaevani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5">
            <a:alphaModFix/>
          </a:blip>
          <a:srcRect b="11114" l="19449" r="12615" t="27547"/>
          <a:stretch/>
        </p:blipFill>
        <p:spPr>
          <a:xfrm>
            <a:off x="1023700" y="1250725"/>
            <a:ext cx="2207700" cy="26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</a:t>
            </a:r>
            <a:endParaRPr/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Pooling</a:t>
            </a:r>
            <a:r>
              <a:rPr lang="id" sz="1400"/>
              <a:t> is the process of </a:t>
            </a:r>
            <a:r>
              <a:rPr b="1" lang="id" sz="1400"/>
              <a:t>extracting the features</a:t>
            </a:r>
            <a:r>
              <a:rPr lang="id" sz="1400"/>
              <a:t> from the image output of a convolution layer.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Pooling layers are used to </a:t>
            </a:r>
            <a:r>
              <a:rPr b="1" lang="id" sz="1400"/>
              <a:t>reduce the dimensions</a:t>
            </a:r>
            <a:r>
              <a:rPr lang="id" sz="1400"/>
              <a:t> of the feature maps.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</a:t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Pooling example.</a:t>
            </a:r>
            <a:endParaRPr sz="1400"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300" y="1952325"/>
            <a:ext cx="4627500" cy="26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Feature Maps derived from Convolutions</a:t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88" y="1051175"/>
            <a:ext cx="6954224" cy="40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2400250" y="575950"/>
            <a:ext cx="6646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Convolution and Pooling Notebook</a:t>
            </a:r>
            <a:endParaRPr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exploring_convolutions.ipynb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4"/>
              </a:rPr>
              <a:t>fashion_mnist_conv.ipynb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ImageGenerator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Real world data is a bit messier than the Fashion MNIST dataset.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Images might have different sizes and different aspect ratios.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The subject can be in different locations.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Data is not yet split into training and testing.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ImageGenerator is a Tensorflow API which can generate labels from directories and perform image preprocessing.</a:t>
            </a:r>
            <a:endParaRPr sz="1400"/>
          </a:p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288" y="3071600"/>
            <a:ext cx="5507224" cy="16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ImageGenerator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image_generator_with_validation.ipynb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4"/>
              </a:rPr>
              <a:t>cats_vs_dogs.ipynb</a:t>
            </a:r>
            <a:endParaRPr sz="1400"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Augmentation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Image augmentation</a:t>
            </a:r>
            <a:r>
              <a:rPr lang="id" sz="1400"/>
              <a:t> is a technique to increase the diversity of your training set by </a:t>
            </a:r>
            <a:r>
              <a:rPr b="1" lang="id" sz="1400"/>
              <a:t>applying random (but realistic) transformations</a:t>
            </a:r>
            <a:r>
              <a:rPr lang="id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Benefits of image augmentation: improving prediction accuracy and reducing costs of labelling and collecting data.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adding more training data into the models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preventing data scarcity for better models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reducing data overfitting and creating variability in data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increasing generalization ability of the models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helping resolve class imbalance issues in classification</a:t>
            </a:r>
            <a:endParaRPr sz="1200"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Types of </a:t>
            </a:r>
            <a:r>
              <a:rPr lang="id"/>
              <a:t>Image Augmentation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padding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random rotating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re-scaling,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vertical and horizontal flipping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translation (image is moved along X, Y direction)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cropping</a:t>
            </a:r>
            <a:endParaRPr/>
          </a:p>
        </p:txBody>
      </p:sp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83" name="Google Shape;283;p3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zooming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darkening &amp; brightening/color modification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grayscaling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changing contrast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adding noise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random erasing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Augmentation</a:t>
            </a:r>
            <a:endParaRPr/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13" y="1051175"/>
            <a:ext cx="7345967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Image Augmentation Notebook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cats_vs_dogs_augmentation.ipynb</a:t>
            </a:r>
            <a:endParaRPr sz="1200"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2400250" y="575950"/>
            <a:ext cx="652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Multiclass Classification</a:t>
            </a:r>
            <a:r>
              <a:rPr lang="id"/>
              <a:t> Notebook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multiclass_rps.ipynb</a:t>
            </a:r>
            <a:endParaRPr sz="1200"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Transfer Learning</a:t>
            </a:r>
            <a:endParaRPr/>
          </a:p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Transfer Learning</a:t>
            </a:r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For example, we have a CNN that we built from scratch as follows.</a:t>
            </a:r>
            <a:endParaRPr sz="1400"/>
          </a:p>
        </p:txBody>
      </p: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325" y="1924575"/>
            <a:ext cx="4935450" cy="27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Transfer Learning</a:t>
            </a:r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Consider somebody else's model, with more complex layers and trained on a lot more data.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They have convolutional layers and they'reintact with features that have already been learned.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take a model that has been trained on a very large datasets and use the convolutions that it learned when classifying its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only need to retrain the dense layers from that model with our data.</a:t>
            </a:r>
            <a:endParaRPr sz="1400"/>
          </a:p>
        </p:txBody>
      </p:sp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Transfer Learning</a:t>
            </a:r>
            <a:endParaRPr/>
          </a:p>
        </p:txBody>
      </p:sp>
      <p:sp>
        <p:nvSpPr>
          <p:cNvPr id="331" name="Google Shape;331;p4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Transfer learning model is visualized as follows.</a:t>
            </a:r>
            <a:endParaRPr sz="1400"/>
          </a:p>
        </p:txBody>
      </p:sp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388" y="1966875"/>
            <a:ext cx="4847324" cy="27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Comparison DL vs TL</a:t>
            </a:r>
            <a:endParaRPr/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975" y="1369550"/>
            <a:ext cx="4906149" cy="32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Transfer Learning Notebook</a:t>
            </a:r>
            <a:endParaRPr/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transfer_learning.ipynb</a:t>
            </a:r>
            <a:endParaRPr sz="1200"/>
          </a:p>
        </p:txBody>
      </p:sp>
      <p:sp>
        <p:nvSpPr>
          <p:cNvPr id="347" name="Google Shape;347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Deployment</a:t>
            </a:r>
            <a:endParaRPr/>
          </a:p>
        </p:txBody>
      </p:sp>
      <p:sp>
        <p:nvSpPr>
          <p:cNvPr id="353" name="Google Shape;353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Saving Keras Models</a:t>
            </a:r>
            <a:endParaRPr/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60" name="Google Shape;360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We can save our model either by saving the </a:t>
            </a:r>
            <a:r>
              <a:rPr b="1" lang="id" sz="1400"/>
              <a:t>checkpoints</a:t>
            </a:r>
            <a:r>
              <a:rPr lang="id" sz="1400"/>
              <a:t> or saving the </a:t>
            </a:r>
            <a:r>
              <a:rPr b="1" lang="id" sz="1400"/>
              <a:t>entire model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Checkpoint</a:t>
            </a:r>
            <a:r>
              <a:rPr lang="id" sz="1200"/>
              <a:t> is the weights of the model which are updated at each epoch.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When we save the entire model, we have two options: HDF5 or PB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Saving Keras Models</a:t>
            </a:r>
            <a:endParaRPr/>
          </a:p>
        </p:txBody>
      </p:sp>
      <p:sp>
        <p:nvSpPr>
          <p:cNvPr id="366" name="Google Shape;366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67" name="Google Shape;367;p51"/>
          <p:cNvGraphicFramePr/>
          <p:nvPr/>
        </p:nvGraphicFramePr>
        <p:xfrm>
          <a:off x="2020900" y="141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{61C57A5D-A179-4113-B89B-2AF5247FEEEF}</a:tableStyleId>
              </a:tblPr>
              <a:tblGrid>
                <a:gridCol w="874050"/>
                <a:gridCol w="3143850"/>
                <a:gridCol w="28962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Format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Advantages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Disadvantages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102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HDF5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Used to save giant data (so some neural networks would fit well)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Common file saving format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Everything saved in one file (weights, losses, optimizers used with keras etc.)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Harder to use in production (not compatible with Tensorflow Serving)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169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PB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Really small and efficient to parse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Used by Tensorflow's Serving when you want to take your model to production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Language agnostic - binary format can be read by multiple languages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Advised to use since tf2.0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Saves various metadata (optimizers, losses etc.)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SavedModel is conceptually harder to grasp than single file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Lato"/>
                        <a:buChar char="●"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Creates folder where weights are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 sz="1400"/>
              <a:t>Classification</a:t>
            </a:r>
            <a:r>
              <a:rPr lang="id" sz="1400"/>
              <a:t> may be defined as the process of </a:t>
            </a:r>
            <a:r>
              <a:rPr b="1" lang="id" sz="1400"/>
              <a:t>predicting class or category</a:t>
            </a:r>
            <a:r>
              <a:rPr lang="id" sz="1400"/>
              <a:t> from observed values or given data points.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Unlike regression, the output variable of classification is a category, not a value.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Classification takes </a:t>
            </a:r>
            <a:r>
              <a:rPr b="1" lang="id" sz="1400"/>
              <a:t>labeled input data</a:t>
            </a:r>
            <a:r>
              <a:rPr lang="id" sz="1400"/>
              <a:t>, which means it contains input with the corresponding output.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Two types of classification: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Binary</a:t>
            </a:r>
            <a:r>
              <a:rPr lang="id" sz="1200"/>
              <a:t> classification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id" sz="1200"/>
              <a:t>Multiclass</a:t>
            </a:r>
            <a:r>
              <a:rPr lang="id" sz="1200"/>
              <a:t> classification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Save and Load Model Notebook</a:t>
            </a:r>
            <a:endParaRPr/>
          </a:p>
        </p:txBody>
      </p:sp>
      <p:sp>
        <p:nvSpPr>
          <p:cNvPr id="373" name="Google Shape;373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74" name="Google Shape;374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save_and_load.ipynb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TensorFlow Lite</a:t>
            </a:r>
            <a:endParaRPr/>
          </a:p>
        </p:txBody>
      </p:sp>
      <p:sp>
        <p:nvSpPr>
          <p:cNvPr id="380" name="Google Shape;380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81" name="Google Shape;381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400"/>
              <a:t>TensorFlow Lite is solution designed to run on </a:t>
            </a:r>
            <a:r>
              <a:rPr b="1" lang="id" sz="1400"/>
              <a:t>mobile platforms</a:t>
            </a:r>
            <a:r>
              <a:rPr lang="id" sz="1400"/>
              <a:t>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Features: lightweight, low-latency, privacy, improved power consumption, efficient model format, pre-trained models.</a:t>
            </a:r>
            <a:endParaRPr sz="1200"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875" y="2426475"/>
            <a:ext cx="4032348" cy="22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TFLite Converter</a:t>
            </a:r>
            <a:endParaRPr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200"/>
              <a:t>We can convert SavedModel, HDF5 model, or concrete functions to TFLite with TFLite Converter.</a:t>
            </a:r>
            <a:endParaRPr sz="1200"/>
          </a:p>
        </p:txBody>
      </p:sp>
      <p:pic>
        <p:nvPicPr>
          <p:cNvPr id="390" name="Google Shape;390;p54"/>
          <p:cNvPicPr preferRelativeResize="0"/>
          <p:nvPr/>
        </p:nvPicPr>
        <p:blipFill rotWithShape="1">
          <a:blip r:embed="rId3">
            <a:alphaModFix/>
          </a:blip>
          <a:srcRect b="0" l="0" r="0" t="3558"/>
          <a:stretch/>
        </p:blipFill>
        <p:spPr>
          <a:xfrm>
            <a:off x="3289550" y="2202775"/>
            <a:ext cx="4562698" cy="24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Conversion Process</a:t>
            </a:r>
            <a:endParaRPr/>
          </a:p>
        </p:txBody>
      </p: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38" y="1051175"/>
            <a:ext cx="7147930" cy="40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Post-Training Quantization</a:t>
            </a:r>
            <a:endParaRPr/>
          </a:p>
        </p:txBody>
      </p:sp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d" sz="1400"/>
              <a:t>Quantization converts all the floats in the weights of the model into ints.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Quantization reduces latency with little degradation in accuracy.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Optimization modes: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Default (size and latency)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Size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Latency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Quantization target specification: FP32 or INT8.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tflite.ipynb</a:t>
            </a:r>
            <a:endParaRPr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ML Tips</a:t>
            </a:r>
            <a:endParaRPr/>
          </a:p>
        </p:txBody>
      </p:sp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Overcoming Overfitting</a:t>
            </a:r>
            <a:endParaRPr/>
          </a:p>
        </p:txBody>
      </p:sp>
      <p:sp>
        <p:nvSpPr>
          <p:cNvPr id="416" name="Google Shape;416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 augmentation.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Remove some features from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Shuffle dataset or use cross-validation.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Reduce model complexity (remove layers, use DropOut, etc.)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Early stopping or reduce number of epochs.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Train with more data. </a:t>
            </a:r>
            <a:r>
              <a:rPr lang="id" sz="1400">
                <a:solidFill>
                  <a:srgbClr val="FF0000"/>
                </a:solidFill>
              </a:rPr>
              <a:t>→ not guaranteed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Overcoming Underfitting</a:t>
            </a:r>
            <a:endParaRPr/>
          </a:p>
        </p:txBody>
      </p:sp>
      <p:sp>
        <p:nvSpPr>
          <p:cNvPr id="423" name="Google Shape;423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Train with more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Add more features to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 augmentation.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Increase model complexity (add layers, add more neurons, etc.)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Increase the number of epochs.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 transfer learning.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Model Not Converging</a:t>
            </a:r>
            <a:endParaRPr/>
          </a:p>
        </p:txBody>
      </p:sp>
      <p:sp>
        <p:nvSpPr>
          <p:cNvPr id="430" name="Google Shape;430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Check for irregularities in dataset.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Reduce learning rate.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Change activation function.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Change model architecture.</a:t>
            </a:r>
            <a:endParaRPr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Effects of Changing Hyperparameters</a:t>
            </a:r>
            <a:endParaRPr/>
          </a:p>
        </p:txBody>
      </p:sp>
      <p:sp>
        <p:nvSpPr>
          <p:cNvPr id="437" name="Google Shape;437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aphicFrame>
        <p:nvGraphicFramePr>
          <p:cNvPr id="438" name="Google Shape;438;p6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{61C57A5D-A179-4113-B89B-2AF5247FEEEF}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Hyperparameter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Larger Value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Smaller Value</a:t>
                      </a:r>
                      <a:endParaRPr b="1"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epochs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11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trains for longer, risk of overfitting.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id" sz="11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trains for shorter, risk of underfitting.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batch size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Slow, guaranteed to converge, poor generalization.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Fast, not guaranteed to converge, better generalization.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learning rate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Model trains faster but might be divergent (not converge).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Model trains slower but will eventually converge.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950" y="1492325"/>
            <a:ext cx="5582199" cy="29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General Tips</a:t>
            </a:r>
            <a:endParaRPr/>
          </a:p>
        </p:txBody>
      </p:sp>
      <p:sp>
        <p:nvSpPr>
          <p:cNvPr id="444" name="Google Shape;444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Define the problem clearly.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What is the goal?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Which kind of ML problem is this?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What data do we have?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Don’t be afraid to experiment with your machine learning code, especially hyperparameters.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id" sz="1400"/>
              <a:t> and </a:t>
            </a:r>
            <a:r>
              <a:rPr lang="id" sz="1400" u="sng">
                <a:solidFill>
                  <a:schemeClr val="hlink"/>
                </a:solidFill>
                <a:hlinkClick r:id="rId4"/>
              </a:rPr>
              <a:t>StackOverflow</a:t>
            </a:r>
            <a:r>
              <a:rPr lang="id" sz="1400"/>
              <a:t> is your best friend.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Utilize cloud resources over local resources as long as you can.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It’s normal to not remember some syntax, you can always Google it. It’s more important to understand the concepts.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If your training takes a long time, you might want to save checkpoints since Google Colab disconnects runtime easily. 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References</a:t>
            </a:r>
            <a:endParaRPr/>
          </a:p>
        </p:txBody>
      </p:sp>
      <p:sp>
        <p:nvSpPr>
          <p:cNvPr id="451" name="Google Shape;451;p63"/>
          <p:cNvSpPr txBox="1"/>
          <p:nvPr/>
        </p:nvSpPr>
        <p:spPr>
          <a:xfrm>
            <a:off x="303300" y="1141400"/>
            <a:ext cx="852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DeepLearning.AI TensorFlow Developer Coursera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Neural Network Design, Hagan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https://www.tutorialspoint.com/machine_learning_with_python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https://research.aimultiple.com/data-augmentation/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https://github.com/https-deeplearning-ai/tensorflow-1-public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https://www.tensorflow.org/tutorials/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3"/>
          <p:cNvSpPr txBox="1"/>
          <p:nvPr/>
        </p:nvSpPr>
        <p:spPr>
          <a:xfrm>
            <a:off x="3665650" y="7099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283100" y="712143"/>
            <a:ext cx="6244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/>
              <a:t>Thank You!</a:t>
            </a:r>
            <a:endParaRPr sz="3600"/>
          </a:p>
        </p:txBody>
      </p:sp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450" y="504000"/>
            <a:ext cx="3397025" cy="41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3850"/>
            <a:ext cx="4419599" cy="3066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00250" y="575950"/>
            <a:ext cx="6491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Classification with Neural Network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400"/>
              <a:t>→ go to </a:t>
            </a:r>
            <a:r>
              <a:rPr lang="id" sz="1400" u="sng">
                <a:solidFill>
                  <a:schemeClr val="hlink"/>
                </a:solidFill>
                <a:hlinkClick r:id="rId3"/>
              </a:rPr>
              <a:t>Iris colab</a:t>
            </a:r>
            <a:endParaRPr sz="1400"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Computer Vision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Computer Vision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field of AI that enables computers and systems to </a:t>
            </a:r>
            <a:r>
              <a:rPr b="1" lang="id" sz="1400"/>
              <a:t>derive meaningful information</a:t>
            </a:r>
            <a:r>
              <a:rPr lang="id" sz="1400"/>
              <a:t> from digital images, videos and other </a:t>
            </a:r>
            <a:r>
              <a:rPr b="1" lang="id" sz="1400"/>
              <a:t>visual inputs</a:t>
            </a:r>
            <a:r>
              <a:rPr lang="id" sz="1400"/>
              <a:t> — and take actions or make recommendations based on that information.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Computer vision is the field of </a:t>
            </a:r>
            <a:r>
              <a:rPr b="1" lang="id" sz="1400"/>
              <a:t>having a computer understand and label </a:t>
            </a:r>
            <a:r>
              <a:rPr lang="id" sz="1400"/>
              <a:t>what is present in an </a:t>
            </a:r>
            <a:r>
              <a:rPr b="1" lang="id" sz="1400"/>
              <a:t>image</a:t>
            </a:r>
            <a:r>
              <a:rPr lang="id" sz="1400"/>
              <a:t>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Computer Vision</a:t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Take clothing items for example.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Humans can easily distinguish items, but how about computers?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Use lots of pictures of clothing and tell the computer what that's a picture of and then have the computer figure out the patterns</a:t>
            </a:r>
            <a:endParaRPr sz="12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063" y="2821152"/>
            <a:ext cx="3325972" cy="18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